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3" ContentType="audi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64" r:id="rId5"/>
    <p:sldId id="259" r:id="rId6"/>
    <p:sldId id="271" r:id="rId7"/>
    <p:sldId id="260" r:id="rId8"/>
    <p:sldId id="270" r:id="rId9"/>
    <p:sldId id="272" r:id="rId10"/>
    <p:sldId id="261" r:id="rId11"/>
    <p:sldId id="262" r:id="rId12"/>
    <p:sldId id="267" r:id="rId13"/>
    <p:sldId id="268" r:id="rId14"/>
    <p:sldId id="269" r:id="rId15"/>
    <p:sldId id="263" r:id="rId16"/>
    <p:sldId id="265" r:id="rId17"/>
    <p:sldId id="266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B32461A-250E-4A29-9E9B-599CA3838FA1}" type="datetime1">
              <a:rPr lang="en-US" smtClean="0"/>
              <a:pPr/>
              <a:t>12/19/12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12/19/12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12/19/12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12/19/12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12/19/12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12/19/12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12/19/12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12/19/12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Chapter 19: The Age of Enlightenment</a:t>
            </a:r>
            <a:br>
              <a:rPr lang="en-US" dirty="0" smtClean="0"/>
            </a:br>
            <a:r>
              <a:rPr lang="en-US" sz="1600" dirty="0" smtClean="0">
                <a:latin typeface="+mn-lt"/>
                <a:cs typeface="Times New Roman"/>
              </a:rPr>
              <a:t>Mid 1700s-1800</a:t>
            </a:r>
            <a:endParaRPr lang="en-US" sz="1600" dirty="0">
              <a:latin typeface="+mn-lt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428999"/>
            <a:ext cx="6573711" cy="1453927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 smtClean="0"/>
              <a:t>Art, Literature and Society</a:t>
            </a:r>
            <a:r>
              <a:rPr lang="en-US" dirty="0" smtClean="0"/>
              <a:t> </a:t>
            </a:r>
          </a:p>
          <a:p>
            <a:r>
              <a:rPr lang="en-US" dirty="0" smtClean="0"/>
              <a:t>By Priyanka Vaddi</a:t>
            </a:r>
          </a:p>
          <a:p>
            <a:r>
              <a:rPr lang="en-US" dirty="0" smtClean="0"/>
              <a:t>Period 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0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Art</a:t>
            </a:r>
            <a:endParaRPr lang="en-US" sz="2400" dirty="0"/>
          </a:p>
        </p:txBody>
      </p:sp>
      <p:pic>
        <p:nvPicPr>
          <p:cNvPr id="6" name="Picture Placeholder 5" descr="Andromache-Mourning-Hector-178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0" b="1390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3111500" cy="3374644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buFont typeface="Wingdings" charset="2"/>
              <a:buChar char="v"/>
            </a:pPr>
            <a:r>
              <a:rPr lang="en-US" dirty="0" smtClean="0"/>
              <a:t>Jacques Louis David– A highly influential painter of the neoclassical style, and the most triumphant painter of the French Revolution.</a:t>
            </a:r>
          </a:p>
          <a:p>
            <a:pPr marL="285750" indent="-285750" algn="l">
              <a:buFont typeface="Wingdings" charset="2"/>
              <a:buChar char="v"/>
            </a:pPr>
            <a:r>
              <a:rPr lang="en-US" dirty="0" smtClean="0"/>
              <a:t>The public began to claim role as the judge of talent in the visual arts. An annual public exhibition was held.</a:t>
            </a:r>
          </a:p>
          <a:p>
            <a:pPr marL="285750" indent="-285750" algn="l">
              <a:buFont typeface="Wingdings" charset="2"/>
              <a:buChar char="v"/>
            </a:pPr>
            <a:r>
              <a:rPr lang="en-US" dirty="0" smtClean="0"/>
              <a:t>David’s paintings overwhelmed the public with its vivid imagery and emotion. </a:t>
            </a:r>
          </a:p>
          <a:p>
            <a:pPr marL="285750" indent="-285750" algn="l">
              <a:buFont typeface="Wingdings" charset="2"/>
              <a:buChar char="v"/>
            </a:pPr>
            <a:r>
              <a:rPr lang="en-US" dirty="0" smtClean="0"/>
              <a:t>Jean-Baptiste Greuze– another hit painter emphasized the ordinary people. </a:t>
            </a:r>
          </a:p>
          <a:p>
            <a:pPr marL="285750" indent="-285750" algn="l">
              <a:buFont typeface="Wingdings" charset="2"/>
              <a:buChar char="v"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8800" y="491077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Andromache mourning Hector</a:t>
            </a:r>
          </a:p>
          <a:p>
            <a:r>
              <a:rPr lang="en-US" sz="1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3888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699" y="1524001"/>
            <a:ext cx="2366965" cy="2714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Music</a:t>
            </a:r>
            <a:endParaRPr lang="en-US" sz="2400" dirty="0"/>
          </a:p>
        </p:txBody>
      </p:sp>
      <p:pic>
        <p:nvPicPr>
          <p:cNvPr id="4" name="Moonlight Sona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450" y="5175251"/>
            <a:ext cx="311150" cy="311150"/>
          </a:xfrm>
          <a:prstGeom prst="rect">
            <a:avLst/>
          </a:prstGeom>
        </p:spPr>
      </p:pic>
      <p:pic>
        <p:nvPicPr>
          <p:cNvPr id="7" name="Symphony nm. 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1533" y="5325534"/>
            <a:ext cx="321733" cy="321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81667" y="2338917"/>
            <a:ext cx="612986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600" dirty="0" smtClean="0"/>
              <a:t>Heart of music shifted to Austria.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 smtClean="0"/>
              <a:t>Franz Joseph Haydn and Wolfgang Amadeus Mozart were at first conventional, but at the end of their careers, they had transformed symphonic form.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 smtClean="0"/>
              <a:t>Ludwig van Beethoven ensured that this symphony would be adaptable. 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 smtClean="0"/>
              <a:t>Music in Beethoven’s Ninth Symphony provides a bridge between 18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 classicism and 19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 romanticism. 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 smtClean="0"/>
              <a:t>Aristocratic and court patronage was the surest way to have a career in music. </a:t>
            </a:r>
          </a:p>
          <a:p>
            <a:pPr marL="285750" indent="-285750">
              <a:buFont typeface="Wingdings" charset="2"/>
              <a:buChar char="v"/>
            </a:pPr>
            <a:endParaRPr lang="en-US" sz="1600" dirty="0" smtClean="0"/>
          </a:p>
          <a:p>
            <a:pPr marL="285750" indent="-285750">
              <a:buFont typeface="Wingdings" charset="2"/>
              <a:buChar char="v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5515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57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4717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25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5283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Franz Joseph Haydn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4260574" cy="304800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Austrian composer</a:t>
            </a:r>
          </a:p>
          <a:p>
            <a:r>
              <a:rPr lang="en-US" dirty="0" smtClean="0"/>
              <a:t>Often called “Father of the Symphony”</a:t>
            </a:r>
          </a:p>
          <a:p>
            <a:r>
              <a:rPr lang="en-US" dirty="0" smtClean="0"/>
              <a:t>Haydn used to sing as a young boy, and pretty well as he was a chorister for nine years. He was then fired when he matured and could not sing the high choral part and snipped off the ponytail of a fellow chorister.</a:t>
            </a:r>
          </a:p>
          <a:p>
            <a:r>
              <a:rPr lang="en-US" dirty="0" smtClean="0"/>
              <a:t>He was a court musician for most of his career in a remote estate, and was “forced to become original.”</a:t>
            </a:r>
          </a:p>
          <a:p>
            <a:endParaRPr lang="en-US" dirty="0"/>
          </a:p>
        </p:txBody>
      </p:sp>
      <p:pic>
        <p:nvPicPr>
          <p:cNvPr id="4" name="Picture 3" descr="hayd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00" y="2694432"/>
            <a:ext cx="1853184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5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Wolfgang AMADEUS MOZART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3840922" cy="304800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Austrian composer</a:t>
            </a:r>
          </a:p>
          <a:p>
            <a:r>
              <a:rPr lang="en-US" dirty="0" smtClean="0"/>
              <a:t>Baptismal name is Johannes Chrysostomus Wolfgangus Theophilus Mozart</a:t>
            </a:r>
          </a:p>
          <a:p>
            <a:r>
              <a:rPr lang="en-US" dirty="0" smtClean="0"/>
              <a:t>Mozart was very talented; he wrote in all musical genres and excelled in each one.</a:t>
            </a:r>
          </a:p>
          <a:p>
            <a:r>
              <a:rPr lang="en-US" dirty="0" smtClean="0"/>
              <a:t>He began playing instruments at 3 years old and was composing by the time he was 5. </a:t>
            </a:r>
          </a:p>
          <a:p>
            <a:r>
              <a:rPr lang="en-US" dirty="0" smtClean="0"/>
              <a:t>Mozart was afraid of the trumpet.</a:t>
            </a:r>
          </a:p>
          <a:p>
            <a:endParaRPr lang="en-US" dirty="0"/>
          </a:p>
        </p:txBody>
      </p:sp>
      <p:pic>
        <p:nvPicPr>
          <p:cNvPr id="4" name="Picture 3" descr="Moz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774" y="2438400"/>
            <a:ext cx="2930385" cy="293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LUDWIG VAN Beethoven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1" y="2438400"/>
            <a:ext cx="4393096" cy="3149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Deaf composer</a:t>
            </a:r>
          </a:p>
          <a:p>
            <a:r>
              <a:rPr lang="en-US" dirty="0" smtClean="0"/>
              <a:t>Considered greatest composer of all time</a:t>
            </a:r>
          </a:p>
          <a:p>
            <a:r>
              <a:rPr lang="en-US" dirty="0" smtClean="0"/>
              <a:t>Beethoven believed he was born in 1772 when all evidence proved beyond doubt that he was born in 1770.</a:t>
            </a:r>
          </a:p>
          <a:p>
            <a:r>
              <a:rPr lang="en-US" dirty="0" smtClean="0"/>
              <a:t>As a child, Beethoven was taught music with a brutal vigor by his father. Nearly on daily basis, he would be flogged for any hesitancy and deprived of sleep for practice.</a:t>
            </a:r>
            <a:endParaRPr lang="en-US" dirty="0"/>
          </a:p>
        </p:txBody>
      </p:sp>
      <p:pic>
        <p:nvPicPr>
          <p:cNvPr id="4" name="Picture 3" descr="Beethove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49" y="2312505"/>
            <a:ext cx="2719458" cy="340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Popular Culture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Popular Literature</a:t>
            </a:r>
          </a:p>
          <a:p>
            <a:pPr lvl="1"/>
            <a:r>
              <a:rPr lang="en-US" dirty="0" smtClean="0"/>
              <a:t>For the journeymen and the peasants, publishers created small, cheap booklets sold by peddlers. </a:t>
            </a:r>
          </a:p>
          <a:p>
            <a:pPr lvl="1"/>
            <a:r>
              <a:rPr lang="en-US" dirty="0" smtClean="0"/>
              <a:t>Three types: Religious material, Almanacs, and tales for entertainment.</a:t>
            </a:r>
          </a:p>
          <a:p>
            <a:pPr lvl="1"/>
            <a:r>
              <a:rPr lang="en-US" dirty="0" smtClean="0"/>
              <a:t>Oral Tradition– folktales and songs passed down generations. </a:t>
            </a:r>
          </a:p>
          <a:p>
            <a:pPr lvl="1"/>
            <a:r>
              <a:rPr lang="en-US" dirty="0" smtClean="0"/>
              <a:t>Oral tradition was more common in the working-class than written forms.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3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Literacy and Primary Schooling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58483"/>
            <a:ext cx="6400800" cy="3255433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lnSpc>
                <a:spcPct val="170000"/>
              </a:lnSpc>
              <a:buFont typeface="Wingdings" charset="2"/>
              <a:buChar char="v"/>
            </a:pPr>
            <a:r>
              <a:rPr lang="en-US" sz="2400" dirty="0" smtClean="0"/>
              <a:t>Religious wars had spurred the spread of literacy and elementary schooling in Europe. </a:t>
            </a:r>
          </a:p>
          <a:p>
            <a:pPr marL="285750" indent="-285750">
              <a:lnSpc>
                <a:spcPct val="170000"/>
              </a:lnSpc>
              <a:buFont typeface="Wingdings" charset="2"/>
              <a:buChar char="v"/>
            </a:pPr>
            <a:r>
              <a:rPr lang="en-US" sz="2400" dirty="0"/>
              <a:t> </a:t>
            </a:r>
            <a:r>
              <a:rPr lang="en-US" sz="2400" dirty="0" smtClean="0"/>
              <a:t>Protestantism explicitly promoted literacy so Christians could read their Bibles directly.</a:t>
            </a:r>
          </a:p>
          <a:p>
            <a:pPr marL="285750" indent="-285750">
              <a:lnSpc>
                <a:spcPct val="170000"/>
              </a:lnSpc>
              <a:buFont typeface="Wingdings" charset="2"/>
              <a:buChar char="v"/>
            </a:pPr>
            <a:r>
              <a:rPr lang="en-US" sz="2400" dirty="0" smtClean="0"/>
              <a:t>Literacy rates rose, especially in urban areas. </a:t>
            </a:r>
          </a:p>
          <a:p>
            <a:pPr marL="285750" indent="-285750">
              <a:lnSpc>
                <a:spcPct val="170000"/>
              </a:lnSpc>
              <a:buFont typeface="Wingdings" charset="2"/>
              <a:buChar char="v"/>
            </a:pPr>
            <a:r>
              <a:rPr lang="en-US" sz="2400" dirty="0" smtClean="0"/>
              <a:t>Schooling was intended to maintain order and promote piety and good values. The goal of elementary schooling was to promote religion, morality and hard work. </a:t>
            </a:r>
          </a:p>
          <a:p>
            <a:pPr marL="285750" indent="-285750">
              <a:lnSpc>
                <a:spcPct val="170000"/>
              </a:lnSpc>
              <a:buFont typeface="Wingdings" charset="2"/>
              <a:buChar char="v"/>
            </a:pPr>
            <a:r>
              <a:rPr lang="en-US" sz="2400" dirty="0" smtClean="0"/>
              <a:t>The </a:t>
            </a:r>
            <a:r>
              <a:rPr lang="en-US" sz="2400" dirty="0"/>
              <a:t>H</a:t>
            </a:r>
            <a:r>
              <a:rPr lang="en-US" sz="2400" dirty="0" smtClean="0"/>
              <a:t>absburgs seriously promoted primary schooling; The Habsburg General School Ordinance of 1774, which organized state subsidies in combination with school funds, for support of a school.</a:t>
            </a:r>
          </a:p>
          <a:p>
            <a:pPr marL="285750" indent="-285750">
              <a:lnSpc>
                <a:spcPct val="170000"/>
              </a:lnSpc>
              <a:buFont typeface="Wingdings" charset="2"/>
              <a:buChar char="v"/>
            </a:pPr>
            <a:r>
              <a:rPr lang="en-US" sz="2400" dirty="0" smtClean="0"/>
              <a:t>Schoolmasters in most of Europe were barely competent and poorly paid.</a:t>
            </a:r>
          </a:p>
          <a:p>
            <a:pPr indent="0">
              <a:lnSpc>
                <a:spcPct val="170000"/>
              </a:lnSpc>
              <a:buNone/>
            </a:pPr>
            <a:endParaRPr lang="en-US" dirty="0" smtClean="0"/>
          </a:p>
          <a:p>
            <a:pPr indent="0">
              <a:buNone/>
            </a:pPr>
            <a:endParaRPr lang="en-US" dirty="0" smtClean="0"/>
          </a:p>
          <a:p>
            <a:pPr indent="0">
              <a:buNone/>
            </a:pPr>
            <a:endParaRPr lang="en-US" dirty="0"/>
          </a:p>
          <a:p>
            <a:pPr lvl="1" indent="0">
              <a:buNone/>
            </a:pPr>
            <a:endParaRPr lang="en-US" dirty="0" smtClean="0"/>
          </a:p>
          <a:p>
            <a:pPr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65889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common people also formed cultural groups. </a:t>
            </a:r>
          </a:p>
          <a:p>
            <a:r>
              <a:rPr lang="en-US" dirty="0" smtClean="0"/>
              <a:t>Similar to coffeehouses, the working-class neighborhoods had taverns. </a:t>
            </a:r>
          </a:p>
          <a:p>
            <a:r>
              <a:rPr lang="en-US" dirty="0" smtClean="0"/>
              <a:t>Local festival, fairs, markets, sporting events, public feasts and such provide opportunities for the people to gather for recreation. </a:t>
            </a:r>
          </a:p>
          <a:p>
            <a:r>
              <a:rPr lang="en-US" dirty="0" smtClean="0"/>
              <a:t>Elite groups, concerned with manners began to distance themselves from ordinary people.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Sociability and Recreation</a:t>
            </a:r>
            <a:endParaRPr lang="en-US" sz="2400" dirty="0"/>
          </a:p>
        </p:txBody>
      </p:sp>
      <p:pic>
        <p:nvPicPr>
          <p:cNvPr id="5" name="Content Placeholder 4" descr="hogarth12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r="94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26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Suggestions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Look over chapter again recall terms and important individuals.</a:t>
            </a:r>
          </a:p>
          <a:p>
            <a:r>
              <a:rPr lang="en-US" dirty="0" smtClean="0"/>
              <a:t>Read Sherman study guide for overview  of the chapter.</a:t>
            </a:r>
          </a:p>
          <a:p>
            <a:r>
              <a:rPr lang="en-US" dirty="0" smtClean="0"/>
              <a:t>Take the chapter quizzes on Mr. Kinberg’s webpage, they are very helpful.</a:t>
            </a:r>
          </a:p>
          <a:p>
            <a:r>
              <a:rPr lang="en-US" dirty="0" smtClean="0"/>
              <a:t>Try to answer the questions at the end of the chapter and in the Sherman study guide.</a:t>
            </a:r>
          </a:p>
          <a:p>
            <a:r>
              <a:rPr lang="en-US" dirty="0" smtClean="0"/>
              <a:t>Extra research from outside sources if also very beneficial.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6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53009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Main Themes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60608"/>
            <a:ext cx="6400800" cy="3474609"/>
          </a:xfrm>
        </p:spPr>
        <p:txBody>
          <a:bodyPr>
            <a:normAutofit/>
          </a:bodyPr>
          <a:lstStyle/>
          <a:p>
            <a:r>
              <a:rPr lang="en-US" sz="1400" dirty="0" smtClean="0"/>
              <a:t>The Enlightenment was a self-conscious movement of intellectual who reworked seventeenth-century ideas in hope that such ideas would make people more rational, tolerant, virtuous and free.</a:t>
            </a:r>
          </a:p>
          <a:p>
            <a:r>
              <a:rPr lang="en-US" sz="1400" dirty="0" smtClean="0"/>
              <a:t>High culture was dominated by the French. Characteristic trends were a dramatic increase in the number of publications, a flowering of academies and salons, the rise of the novel, and the development of the symphony.</a:t>
            </a:r>
          </a:p>
          <a:p>
            <a:r>
              <a:rPr lang="en-US" sz="1400" dirty="0" smtClean="0"/>
              <a:t>Popular culture remained recreational, public, collective and oral. </a:t>
            </a:r>
          </a:p>
          <a:p>
            <a:r>
              <a:rPr lang="en-US" sz="1400" dirty="0" smtClean="0"/>
              <a:t>Neoclassicism remained the popular style of this age.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2445599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56977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High Culture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11002"/>
            <a:ext cx="6400800" cy="355397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French was an international language. This allowed the free flow of ideas past language barriers. </a:t>
            </a:r>
          </a:p>
          <a:p>
            <a:r>
              <a:rPr lang="en-US" dirty="0" smtClean="0"/>
              <a:t>Traveling to the large cities and the ruins of antiquity became common-- the “grand tour”. </a:t>
            </a:r>
          </a:p>
          <a:p>
            <a:r>
              <a:rPr lang="en-US" dirty="0" smtClean="0"/>
              <a:t>Additions to urban life were the coffeehouse and the storefront window display.  </a:t>
            </a:r>
          </a:p>
          <a:p>
            <a:r>
              <a:rPr lang="en-US" dirty="0" smtClean="0"/>
              <a:t>“Republic of letters”– a self-proclaimed community of scholars and literary figures that stretched across national boundaries. They corresponded using letters, and the expansion of this correspondence brought new members.</a:t>
            </a:r>
          </a:p>
          <a:p>
            <a:r>
              <a:rPr lang="en-US" dirty="0" smtClean="0"/>
              <a:t>Salons– usually organized by wealthy women; brought together important writers with the influential persons they needed for favors and patronage.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21780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90591" y="3645382"/>
            <a:ext cx="59289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400" dirty="0" smtClean="0"/>
              <a:t>Salons were very important for the spreading of ideas of the philosophes and to enlarge their audience and contacts.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400" dirty="0" smtClean="0"/>
              <a:t>In the salons, men learned to  take women seriously.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400" dirty="0" smtClean="0"/>
              <a:t>Freemasonry was also a form of sociability. Originated as clubs or fraternities and went beyond the lines of class.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400" dirty="0" smtClean="0"/>
              <a:t>Learned Academies— French provincial academies became important. They often focused on the kind of subjects dealt with in the Encyclopedia and increasingly opened membership to commoners. </a:t>
            </a:r>
          </a:p>
          <a:p>
            <a:pPr marL="285750" indent="-285750">
              <a:buFont typeface="Wingdings" charset="2"/>
              <a:buChar char="v"/>
            </a:pPr>
            <a:endParaRPr lang="en-US" sz="1400" dirty="0"/>
          </a:p>
        </p:txBody>
      </p:sp>
      <p:pic>
        <p:nvPicPr>
          <p:cNvPr id="11" name="Picture 10" descr="Salon_-_quit_e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43" y="1089493"/>
            <a:ext cx="3584952" cy="23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56977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Publishing and Reading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Notable rise in publishing and the reading public. </a:t>
            </a:r>
          </a:p>
          <a:p>
            <a:r>
              <a:rPr lang="en-US" dirty="0" smtClean="0"/>
              <a:t>Traveling circulating libraries originated in England.</a:t>
            </a:r>
          </a:p>
          <a:p>
            <a:r>
              <a:rPr lang="en-US" dirty="0" smtClean="0"/>
              <a:t>“Booksellers” played the role of a modern day publisher, editor, printer, and salesperson. </a:t>
            </a:r>
          </a:p>
          <a:p>
            <a:r>
              <a:rPr lang="en-US" dirty="0" smtClean="0"/>
              <a:t>Periodicals such as</a:t>
            </a:r>
            <a:r>
              <a:rPr lang="en-US" i="1" dirty="0" smtClean="0"/>
              <a:t> Spectator, The Female Spectator, Gentleman’s magazine </a:t>
            </a:r>
            <a:r>
              <a:rPr lang="en-US" dirty="0" smtClean="0"/>
              <a:t>and papers like the </a:t>
            </a:r>
            <a:r>
              <a:rPr lang="en-US" i="1" dirty="0" smtClean="0"/>
              <a:t>London Chronicle, </a:t>
            </a:r>
            <a:r>
              <a:rPr lang="en-US" dirty="0" smtClean="0"/>
              <a:t>proliferated.</a:t>
            </a:r>
          </a:p>
          <a:p>
            <a:r>
              <a:rPr lang="en-US" dirty="0" smtClean="0"/>
              <a:t>“Bad books” also became common. Romances, gossip sheets, and perversions of ruler or courtiers and the like were of low taste and lack of quality, but helped “desacralize” monarchy.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2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Neoclassicism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 widespread movement in visual arts that began in the 1760s.</a:t>
            </a:r>
          </a:p>
          <a:p>
            <a:r>
              <a:rPr lang="en-US" dirty="0" smtClean="0"/>
              <a:t>In paintings, Neoclassicism is shown in the emphasis on linear design in the depiction of classical themes and subject matter, using archaeologically correct settings and costumes.</a:t>
            </a:r>
          </a:p>
          <a:p>
            <a:r>
              <a:rPr lang="en-US" dirty="0" smtClean="0"/>
              <a:t>Neoclassicism is a reaction against the frivolity of the Rococo style.</a:t>
            </a:r>
          </a:p>
          <a:p>
            <a:r>
              <a:rPr lang="en-US" dirty="0" smtClean="0"/>
              <a:t>A more profound stimulus was the new scientific interest in classical antiquity.</a:t>
            </a:r>
          </a:p>
        </p:txBody>
      </p:sp>
    </p:spTree>
    <p:extLst>
      <p:ext uri="{BB962C8B-B14F-4D97-AF65-F5344CB8AC3E}">
        <p14:creationId xmlns:p14="http://schemas.microsoft.com/office/powerpoint/2010/main" val="1597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Literature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599" y="2120923"/>
            <a:ext cx="6516077" cy="34944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modern novel had its strongest development in England. New genre pioneered by Samuel Richardson, author of Pamela, who also inspired Henry Fielding, a playwright, to write his own novels. </a:t>
            </a:r>
          </a:p>
          <a:p>
            <a:r>
              <a:rPr lang="en-US" dirty="0" smtClean="0"/>
              <a:t>The novel emerged as a form of fiction that told its story and treated the development of personality in a realistic social context. </a:t>
            </a:r>
          </a:p>
          <a:p>
            <a:r>
              <a:rPr lang="en-US" dirty="0" smtClean="0"/>
              <a:t>Poetry retained its qualities of neoclassical tradition. Eventually the restraints of Neoclassicism provoked rebellion. 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Romanticism-- The celebration of individual feeling and inner passion.</a:t>
            </a:r>
          </a:p>
          <a:p>
            <a:pPr marL="1028700" lvl="1" indent="-285750">
              <a:buFont typeface="Wingdings" charset="2"/>
              <a:buChar char="v"/>
            </a:pPr>
            <a:r>
              <a:rPr lang="en-US" dirty="0" smtClean="0"/>
              <a:t>William Wordsworth</a:t>
            </a:r>
          </a:p>
          <a:p>
            <a:pPr marL="1028700" lvl="1" indent="-285750">
              <a:buFont typeface="Wingdings" charset="2"/>
              <a:buChar char="v"/>
            </a:pPr>
            <a:r>
              <a:rPr lang="en-US" dirty="0" smtClean="0"/>
              <a:t>Johann von Goethe: Strum and Drang– emphasized strong artistic emotions.</a:t>
            </a:r>
          </a:p>
          <a:p>
            <a:pPr marL="1028700" lvl="1" indent="-285750">
              <a:buFont typeface="Wingdings" charset="2"/>
              <a:buChar char="v"/>
            </a:pPr>
            <a:r>
              <a:rPr lang="en-US" dirty="0" smtClean="0"/>
              <a:t>Jonathan Swift ( </a:t>
            </a:r>
            <a:r>
              <a:rPr lang="en-US" i="1" dirty="0" smtClean="0"/>
              <a:t>Gulliver’s Travels</a:t>
            </a:r>
            <a:r>
              <a:rPr lang="en-US" dirty="0" smtClean="0"/>
              <a:t>)</a:t>
            </a:r>
          </a:p>
          <a:p>
            <a:pPr indent="0">
              <a:buNone/>
            </a:pPr>
            <a:endParaRPr lang="en-US" dirty="0" smtClean="0"/>
          </a:p>
          <a:p>
            <a:pPr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37172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923" y="1521791"/>
            <a:ext cx="2819400" cy="59944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William Wordsworth</a:t>
            </a:r>
            <a:endParaRPr lang="en-US" sz="2400" dirty="0"/>
          </a:p>
        </p:txBody>
      </p:sp>
      <p:pic>
        <p:nvPicPr>
          <p:cNvPr id="7" name="Picture Placeholder 6" descr="wordsworth_w_0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" b="5179"/>
          <a:stretch>
            <a:fillRect/>
          </a:stretch>
        </p:blipFill>
        <p:spPr>
          <a:xfrm>
            <a:off x="4953000" y="2203450"/>
            <a:ext cx="2971800" cy="29718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554923" y="2111424"/>
            <a:ext cx="3039164" cy="3553880"/>
          </a:xfrm>
        </p:spPr>
        <p:txBody>
          <a:bodyPr>
            <a:normAutofit fontScale="85000" lnSpcReduction="20000"/>
          </a:bodyPr>
          <a:lstStyle/>
          <a:p>
            <a:pPr marL="285750" indent="-285750" algn="l">
              <a:buFont typeface="Wingdings" charset="2"/>
              <a:buChar char="v"/>
            </a:pPr>
            <a:r>
              <a:rPr lang="en-US" dirty="0" smtClean="0"/>
              <a:t>English poet</a:t>
            </a:r>
          </a:p>
          <a:p>
            <a:pPr marL="285750" indent="-285750" algn="l">
              <a:buFont typeface="Wingdings" charset="2"/>
              <a:buChar char="v"/>
            </a:pPr>
            <a:r>
              <a:rPr lang="en-US" dirty="0" smtClean="0"/>
              <a:t>Mother died at age 8. This shaped he later works.</a:t>
            </a:r>
          </a:p>
          <a:p>
            <a:pPr marL="285750" indent="-285750" algn="l">
              <a:buFont typeface="Wingdings" charset="2"/>
              <a:buChar char="v"/>
            </a:pPr>
            <a:r>
              <a:rPr lang="en-US" dirty="0" smtClean="0"/>
              <a:t>When he was in school, his father died, leaving him to take care of his four siblings.</a:t>
            </a:r>
          </a:p>
          <a:p>
            <a:pPr marL="285750" indent="-285750" algn="l">
              <a:buFont typeface="Wingdings" charset="2"/>
              <a:buChar char="v"/>
            </a:pPr>
            <a:r>
              <a:rPr lang="en-US" dirty="0" smtClean="0"/>
              <a:t>He visited France, and while there had a daughter out of wedlock, but left before she was born.</a:t>
            </a:r>
          </a:p>
          <a:p>
            <a:pPr marL="285750" indent="-285750" algn="l">
              <a:buFont typeface="Wingdings" charset="2"/>
              <a:buChar char="v"/>
            </a:pPr>
            <a:r>
              <a:rPr lang="en-US" dirty="0" smtClean="0"/>
              <a:t>His most famous work was </a:t>
            </a:r>
            <a:r>
              <a:rPr lang="en-US" i="1" dirty="0" smtClean="0"/>
              <a:t>The Prelude. </a:t>
            </a:r>
          </a:p>
          <a:p>
            <a:pPr marL="285750" indent="-285750" algn="l">
              <a:buFont typeface="Wingdings" charset="2"/>
              <a:buChar char="v"/>
            </a:pPr>
            <a:r>
              <a:rPr lang="en-US" dirty="0" smtClean="0"/>
              <a:t>When his daughter Dora died, William had seemed to have lost his will to compose poems.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57367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747" y="1805190"/>
            <a:ext cx="2819399" cy="59944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Johann Wolfgang von Goethe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71600" y="2416997"/>
            <a:ext cx="3276600" cy="35052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 smtClean="0"/>
              <a:t>German poet, playwright, novelist and natural philosopher.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Best known for his two-part drama </a:t>
            </a:r>
            <a:r>
              <a:rPr lang="en-US" i="1" dirty="0" smtClean="0"/>
              <a:t>Faust.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Goethe was the most dominating writer of the period. 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He had a grasp of Greek, Latin, French and Italian by age 8.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He went to university at age 16 to study law as his father wanted, but that didn’t work out too well.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He had climbed Mount Vesuvius.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Napoleon was an avid reader of Goethe’s works.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goet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16" y="2023729"/>
            <a:ext cx="2788684" cy="34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0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3946</TotalTime>
  <Words>1399</Words>
  <Application>Microsoft Macintosh PowerPoint</Application>
  <PresentationFormat>On-screen Show (4:3)</PresentationFormat>
  <Paragraphs>110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Couture</vt:lpstr>
      <vt:lpstr>Chapter 19: The Age of Enlightenment Mid 1700s-1800</vt:lpstr>
      <vt:lpstr>Main Themes</vt:lpstr>
      <vt:lpstr>High Culture</vt:lpstr>
      <vt:lpstr>PowerPoint Presentation</vt:lpstr>
      <vt:lpstr>Publishing and Reading</vt:lpstr>
      <vt:lpstr>Neoclassicism</vt:lpstr>
      <vt:lpstr>Literature</vt:lpstr>
      <vt:lpstr>William Wordsworth</vt:lpstr>
      <vt:lpstr>Johann Wolfgang von Goethe</vt:lpstr>
      <vt:lpstr>Art</vt:lpstr>
      <vt:lpstr>Music</vt:lpstr>
      <vt:lpstr>Franz Joseph Haydn</vt:lpstr>
      <vt:lpstr>Wolfgang AMADEUS MOZART</vt:lpstr>
      <vt:lpstr>LUDWIG VAN Beethoven</vt:lpstr>
      <vt:lpstr>Popular Culture</vt:lpstr>
      <vt:lpstr>Literacy and Primary Schooling</vt:lpstr>
      <vt:lpstr>Sociability and Recreation</vt:lpstr>
      <vt:lpstr>Suggestions</vt:lpstr>
    </vt:vector>
  </TitlesOfParts>
  <Company>BAC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19: The Age of Enlightenment </dc:title>
  <dc:creator>Sreenivas Reddy</dc:creator>
  <cp:lastModifiedBy>Sreenivas Reddy</cp:lastModifiedBy>
  <cp:revision>39</cp:revision>
  <dcterms:created xsi:type="dcterms:W3CDTF">2012-12-16T04:20:14Z</dcterms:created>
  <dcterms:modified xsi:type="dcterms:W3CDTF">2012-12-19T18:01:09Z</dcterms:modified>
</cp:coreProperties>
</file>